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301" r:id="rId23"/>
    <p:sldId id="299" r:id="rId24"/>
    <p:sldId id="298" r:id="rId25"/>
    <p:sldId id="300" r:id="rId26"/>
    <p:sldId id="27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913" userDrawn="1">
          <p15:clr>
            <a:srgbClr val="A4A3A4"/>
          </p15:clr>
        </p15:guide>
        <p15:guide id="9" pos="3386" userDrawn="1">
          <p15:clr>
            <a:srgbClr val="A4A3A4"/>
          </p15:clr>
        </p15:guide>
        <p15:guide id="10" pos="4294" userDrawn="1">
          <p15:clr>
            <a:srgbClr val="A4A3A4"/>
          </p15:clr>
        </p15:guide>
        <p15:guide id="11" pos="3613" userDrawn="1">
          <p15:clr>
            <a:srgbClr val="A4A3A4"/>
          </p15:clr>
        </p15:guide>
        <p15:guide id="12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6F1"/>
    <a:srgbClr val="ED7D31"/>
    <a:srgbClr val="4D5771"/>
    <a:srgbClr val="687595"/>
    <a:srgbClr val="8E9DC8"/>
    <a:srgbClr val="3D45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24"/>
      </p:cViewPr>
      <p:guideLst>
        <p:guide orient="horz" pos="2092"/>
        <p:guide pos="3840"/>
        <p:guide pos="211"/>
        <p:guide pos="7469"/>
        <p:guide orient="horz" pos="709"/>
        <p:guide orient="horz" pos="3974"/>
        <p:guide orient="horz" pos="913"/>
        <p:guide pos="3386"/>
        <p:guide pos="4294"/>
        <p:guide pos="3613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untitledtblog.tistory.com/146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zer/spleeter" TargetMode="Externa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judy-son.tistory.com/6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Fourier_transfo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xangmin.tistory.com/61" TargetMode="External"/><Relationship Id="rId4" Type="http://schemas.openxmlformats.org/officeDocument/2006/relationships/hyperlink" Target="https://en.wikipedia.org/wiki/Chroma_feature" TargetMode="Externa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</a:rPr>
              <a:t>유사 음원 찾기</a:t>
            </a:r>
            <a:endParaRPr lang="en-US" altLang="ko-KR" sz="4400" b="1" kern="0" dirty="0">
              <a:solidFill>
                <a:srgbClr val="44546A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6987"/>
            <a:ext cx="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67176E6D-3A60-4410-85B4-F68196652E4E}"/>
              </a:ext>
            </a:extLst>
          </p:cNvPr>
          <p:cNvSpPr txBox="1">
            <a:spLocks/>
          </p:cNvSpPr>
          <p:nvPr/>
        </p:nvSpPr>
        <p:spPr>
          <a:xfrm>
            <a:off x="1524000" y="4255185"/>
            <a:ext cx="648788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kern="0" dirty="0">
                <a:solidFill>
                  <a:srgbClr val="44546A"/>
                </a:solidFill>
              </a:rPr>
              <a:t>권라영</a:t>
            </a:r>
            <a:r>
              <a:rPr lang="en-US" altLang="ko-KR" sz="2000" kern="0" dirty="0">
                <a:solidFill>
                  <a:srgbClr val="44546A"/>
                </a:solidFill>
              </a:rPr>
              <a:t>, </a:t>
            </a:r>
            <a:r>
              <a:rPr lang="ko-KR" altLang="en-US" sz="2000" kern="0" dirty="0">
                <a:solidFill>
                  <a:srgbClr val="44546A"/>
                </a:solidFill>
              </a:rPr>
              <a:t>유현준</a:t>
            </a:r>
            <a:endParaRPr lang="en-US" altLang="ko-KR" sz="1600" kern="0" dirty="0">
              <a:solidFill>
                <a:srgbClr val="44546A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2229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FF2F30A-B05E-D74F-9C34-53EAB993A45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009D6D-8DAA-C54D-AD52-823EF71D323C}"/>
              </a:ext>
            </a:extLst>
          </p:cNvPr>
          <p:cNvSpPr txBox="1"/>
          <p:nvPr/>
        </p:nvSpPr>
        <p:spPr>
          <a:xfrm>
            <a:off x="505951" y="137989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오디오 기반 특성 추출 결과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767DF6-BA4D-E144-BFB4-24FEC9E26496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분량으로 잘라낸 </a:t>
            </a:r>
            <a:r>
              <a:rPr lang="ko-KR" altLang="en-US" sz="1200" dirty="0" err="1">
                <a:latin typeface="+mn-ea"/>
              </a:rPr>
              <a:t>음원별로</a:t>
            </a:r>
            <a:r>
              <a:rPr lang="ko-KR" altLang="en-US" sz="1200" dirty="0">
                <a:latin typeface="+mn-ea"/>
              </a:rPr>
              <a:t> 멜로디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리듬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화음에 기반한 특성 </a:t>
            </a:r>
            <a:r>
              <a:rPr lang="en-US" altLang="ko-KR" sz="1200" dirty="0">
                <a:latin typeface="+mn-ea"/>
              </a:rPr>
              <a:t>99</a:t>
            </a:r>
            <a:r>
              <a:rPr lang="ko-KR" altLang="en-US" sz="1200" dirty="0">
                <a:latin typeface="+mn-ea"/>
              </a:rPr>
              <a:t>차원 추출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353BF9F-D4F1-AA49-AF7B-7FE085C6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0" y="2239839"/>
            <a:ext cx="10862860" cy="176616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0E7AC6-E290-B04C-8E6B-D5E69F66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7" y="3429000"/>
            <a:ext cx="10795000" cy="26797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02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583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DF8E686E-149C-4045-B77D-7EC227BDBA2C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0DB426-6D98-F140-A330-17BE98ED42D5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A44FD-08B2-0743-934C-DD17739246A7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내용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9A41E5A-2E26-B847-B42A-F64949E9C069}"/>
              </a:ext>
            </a:extLst>
          </p:cNvPr>
          <p:cNvSpPr/>
          <p:nvPr/>
        </p:nvSpPr>
        <p:spPr>
          <a:xfrm rot="20958054">
            <a:off x="4338535" y="2889336"/>
            <a:ext cx="3326860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작성 중</a:t>
            </a:r>
            <a:endParaRPr lang="en-KR" sz="3600" dirty="0"/>
          </a:p>
        </p:txBody>
      </p:sp>
    </p:spTree>
    <p:extLst>
      <p:ext uri="{BB962C8B-B14F-4D97-AF65-F5344CB8AC3E}">
        <p14:creationId xmlns:p14="http://schemas.microsoft.com/office/powerpoint/2010/main" val="282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942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50" name="Title 2">
            <a:extLst>
              <a:ext uri="{FF2B5EF4-FFF2-40B4-BE49-F238E27FC236}">
                <a16:creationId xmlns:a16="http://schemas.microsoft.com/office/drawing/2014/main" id="{5CCBA4E2-CE00-7C4F-8195-B4F26A67D37B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DC6738-3A55-4F44-AF1C-BED3DA39C722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CE0A4A-33F9-704E-B05D-852394EDF98A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내용</a:t>
            </a:r>
            <a:r>
              <a:rPr lang="en-US" altLang="ko-KR" sz="120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3EE5082-FDC8-2C4E-AA15-0C8256AF7CF9}"/>
              </a:ext>
            </a:extLst>
          </p:cNvPr>
          <p:cNvSpPr/>
          <p:nvPr/>
        </p:nvSpPr>
        <p:spPr>
          <a:xfrm rot="20958054">
            <a:off x="4338535" y="2889336"/>
            <a:ext cx="3326860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작성 중</a:t>
            </a:r>
            <a:endParaRPr lang="en-KR" sz="3600" dirty="0"/>
          </a:p>
        </p:txBody>
      </p:sp>
    </p:spTree>
    <p:extLst>
      <p:ext uri="{BB962C8B-B14F-4D97-AF65-F5344CB8AC3E}">
        <p14:creationId xmlns:p14="http://schemas.microsoft.com/office/powerpoint/2010/main" val="131671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3024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FEE11B7F-226D-194A-853F-145D726B62E2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507701-B37A-D542-B0A1-4C9FBB9C0DF5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F3799F-6848-1A4E-8D47-C0E8E743FAC7}"/>
              </a:ext>
            </a:extLst>
          </p:cNvPr>
          <p:cNvSpPr txBox="1"/>
          <p:nvPr/>
        </p:nvSpPr>
        <p:spPr>
          <a:xfrm>
            <a:off x="728169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딥러닝</a:t>
            </a:r>
            <a:r>
              <a:rPr lang="ko-KR" altLang="en-US" sz="1200" dirty="0">
                <a:latin typeface="+mn-ea"/>
              </a:rPr>
              <a:t> 비지도 학습을 이용해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Mel-</a:t>
            </a:r>
            <a:r>
              <a:rPr lang="en-US" altLang="ko-KR" sz="1200" dirty="0" err="1">
                <a:latin typeface="+mn-ea"/>
              </a:rPr>
              <a:t>Specrtogram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ko-KR" altLang="en-US" sz="1200" dirty="0">
                <a:latin typeface="+mn-ea"/>
              </a:rPr>
              <a:t> 추출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 기준 약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천개의 데이터로 학습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진행 후 모델 예측 결과 확인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학습된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부분만 분리한 뒤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가 출력한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잠재벡터를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각 음원의 특성으로 활용함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857247F-6D35-EB4F-A6EC-F2FD56CB1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32" y="1564082"/>
            <a:ext cx="4394200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77732D9-D553-4747-A1D9-FEF14199CE3C}"/>
              </a:ext>
            </a:extLst>
          </p:cNvPr>
          <p:cNvSpPr/>
          <p:nvPr/>
        </p:nvSpPr>
        <p:spPr>
          <a:xfrm>
            <a:off x="6675886" y="1584629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7992514-F9B7-A54B-93B6-E02A96C88FA7}"/>
              </a:ext>
            </a:extLst>
          </p:cNvPr>
          <p:cNvSpPr/>
          <p:nvPr/>
        </p:nvSpPr>
        <p:spPr>
          <a:xfrm>
            <a:off x="6675886" y="3979302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4EB597C4-E6B9-2844-8627-3391A2026FF6}"/>
              </a:ext>
            </a:extLst>
          </p:cNvPr>
          <p:cNvSpPr/>
          <p:nvPr/>
        </p:nvSpPr>
        <p:spPr>
          <a:xfrm>
            <a:off x="2295389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56B161DE-AEC8-6D48-B49A-C585DD362B5B}"/>
              </a:ext>
            </a:extLst>
          </p:cNvPr>
          <p:cNvSpPr/>
          <p:nvPr/>
        </p:nvSpPr>
        <p:spPr>
          <a:xfrm>
            <a:off x="4357652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35DD931-E9FB-8140-BCDB-253798F9F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50" y="1642502"/>
            <a:ext cx="2108200" cy="23368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rapezoid 49">
            <a:extLst>
              <a:ext uri="{FF2B5EF4-FFF2-40B4-BE49-F238E27FC236}">
                <a16:creationId xmlns:a16="http://schemas.microsoft.com/office/drawing/2014/main" id="{7C25313D-1B43-684D-ACDC-AE41B47B6579}"/>
              </a:ext>
            </a:extLst>
          </p:cNvPr>
          <p:cNvSpPr/>
          <p:nvPr/>
        </p:nvSpPr>
        <p:spPr>
          <a:xfrm>
            <a:off x="505406" y="4296298"/>
            <a:ext cx="5848443" cy="483393"/>
          </a:xfrm>
          <a:prstGeom prst="trapezoid">
            <a:avLst>
              <a:gd name="adj" fmla="val 340406"/>
            </a:avLst>
          </a:prstGeom>
          <a:gradFill flip="none" rotWithShape="1">
            <a:gsLst>
              <a:gs pos="0">
                <a:srgbClr val="4D577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C6E7DC1-5532-AD46-A7E1-A9D2D0641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7" y="4667556"/>
            <a:ext cx="1689100" cy="16637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0FB058-E0AE-B843-AACC-A50296892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285" y="4667556"/>
            <a:ext cx="1676400" cy="1651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28FAD5B-8095-CA4E-ADEF-65C9623E0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263" y="4680256"/>
            <a:ext cx="1663700" cy="16510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E50F101-E497-A84C-9B18-C84940990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656" y="4086991"/>
            <a:ext cx="2926811" cy="28595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567315B-7E03-D742-B668-72A1232E6B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4921324" y="3739793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108610E1-E334-BA46-A4CB-F7027BB1788F}"/>
              </a:ext>
            </a:extLst>
          </p:cNvPr>
          <p:cNvGrpSpPr/>
          <p:nvPr/>
        </p:nvGrpSpPr>
        <p:grpSpPr>
          <a:xfrm>
            <a:off x="11552651" y="2078310"/>
            <a:ext cx="377026" cy="1261679"/>
            <a:chOff x="6220854" y="3405876"/>
            <a:chExt cx="377026" cy="126167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9DFA1841-C22D-A240-8D03-96675BF5CA6A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E73CE66-74B4-5544-B257-EA829A553A2F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인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77" name="Right Arrow 76">
            <a:extLst>
              <a:ext uri="{FF2B5EF4-FFF2-40B4-BE49-F238E27FC236}">
                <a16:creationId xmlns:a16="http://schemas.microsoft.com/office/drawing/2014/main" id="{CDFD740A-091A-3141-8BE2-0234729688A0}"/>
              </a:ext>
            </a:extLst>
          </p:cNvPr>
          <p:cNvSpPr/>
          <p:nvPr/>
        </p:nvSpPr>
        <p:spPr>
          <a:xfrm>
            <a:off x="11261074" y="2562019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88F088A-6E58-1E4D-AC27-0B0B8F91ACAE}"/>
              </a:ext>
            </a:extLst>
          </p:cNvPr>
          <p:cNvGrpSpPr/>
          <p:nvPr/>
        </p:nvGrpSpPr>
        <p:grpSpPr>
          <a:xfrm>
            <a:off x="11552651" y="4539408"/>
            <a:ext cx="377026" cy="1261679"/>
            <a:chOff x="6220854" y="3405876"/>
            <a:chExt cx="377026" cy="126167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AC659F27-5687-3B44-9AC2-69D681C73CC9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F6E1764-541D-104C-8238-7199DEFBF608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4" name="Right Arrow 83">
            <a:extLst>
              <a:ext uri="{FF2B5EF4-FFF2-40B4-BE49-F238E27FC236}">
                <a16:creationId xmlns:a16="http://schemas.microsoft.com/office/drawing/2014/main" id="{67DBA7CC-9E21-6D41-A804-DCA5EF5ECCD0}"/>
              </a:ext>
            </a:extLst>
          </p:cNvPr>
          <p:cNvSpPr/>
          <p:nvPr/>
        </p:nvSpPr>
        <p:spPr>
          <a:xfrm>
            <a:off x="11261074" y="5023117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6828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6627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FEF3912A-BE21-404F-B936-0D37707BD02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DC015A-22D3-1249-85F7-6489CF322D4E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4E17DF-35C5-054B-9154-6C4423DA00D4}"/>
              </a:ext>
            </a:extLst>
          </p:cNvPr>
          <p:cNvSpPr txBox="1"/>
          <p:nvPr/>
        </p:nvSpPr>
        <p:spPr>
          <a:xfrm>
            <a:off x="728169" y="1801311"/>
            <a:ext cx="59420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en-US" altLang="ko-KR" sz="1200" dirty="0">
                <a:latin typeface="+mn-ea"/>
              </a:rPr>
              <a:t>(Latent vector)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그대로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주성분분석</a:t>
            </a:r>
            <a:r>
              <a:rPr lang="en-US" altLang="ko-KR" sz="1200" dirty="0">
                <a:latin typeface="+mn-ea"/>
              </a:rPr>
              <a:t>(PCA)</a:t>
            </a:r>
            <a:r>
              <a:rPr lang="ko-KR" altLang="en-US" sz="1200" dirty="0">
                <a:latin typeface="+mn-ea"/>
              </a:rPr>
              <a:t>을 통해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차원으로 차원을 축소한 뒤 활용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9A0E07-80BA-C44D-8441-D30C6D79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1" y="2575318"/>
            <a:ext cx="10102166" cy="145525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Content Placeholder 6">
            <a:extLst>
              <a:ext uri="{FF2B5EF4-FFF2-40B4-BE49-F238E27FC236}">
                <a16:creationId xmlns:a16="http://schemas.microsoft.com/office/drawing/2014/main" id="{6961E4FF-C8E3-2B49-98BB-B71D25720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005" y="4233118"/>
            <a:ext cx="8734305" cy="2135555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1A3344-0D32-D249-83A1-8C5FFE0AC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42" y="3506853"/>
            <a:ext cx="5039457" cy="92653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091D2-0D30-984A-8B10-43C7F0CA1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9251379" y="3148721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3B8D5DE-A4FA-294E-84A3-B83F7FFF0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7986782" y="4131215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278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023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31814FF8-1BFA-B049-868D-6739DD7BDF1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3C67B8-8780-D240-B959-ACFC2806BFB7}"/>
              </a:ext>
            </a:extLst>
          </p:cNvPr>
          <p:cNvSpPr txBox="1"/>
          <p:nvPr/>
        </p:nvSpPr>
        <p:spPr>
          <a:xfrm>
            <a:off x="505951" y="1379899"/>
            <a:ext cx="36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유사도 측정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42EDBB-5AAB-FF44-942F-842E3A044EEF}"/>
              </a:ext>
            </a:extLst>
          </p:cNvPr>
          <p:cNvSpPr txBox="1"/>
          <p:nvPr/>
        </p:nvSpPr>
        <p:spPr>
          <a:xfrm>
            <a:off x="728168" y="1801311"/>
            <a:ext cx="10082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각 </a:t>
            </a:r>
            <a:r>
              <a:rPr lang="ko-KR" altLang="en-US" sz="1200" b="1" dirty="0" err="1">
                <a:latin typeface="+mn-ea"/>
              </a:rPr>
              <a:t>벡터별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가지 유사도 지표 산출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유클리드 거리</a:t>
            </a:r>
            <a:r>
              <a:rPr lang="en-US" altLang="ko-KR" sz="1200" dirty="0">
                <a:latin typeface="+mn-ea"/>
              </a:rPr>
              <a:t>(Euclidean Distance)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직선 거리를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코사인 유사도</a:t>
            </a:r>
            <a:r>
              <a:rPr lang="en-US" altLang="ko-KR" sz="1200" dirty="0">
                <a:latin typeface="+mn-ea"/>
              </a:rPr>
              <a:t>(Cosine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벡터가 이루는 각도를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피어슨</a:t>
            </a:r>
            <a:r>
              <a:rPr lang="ko-KR" altLang="en-US" sz="1200" dirty="0">
                <a:latin typeface="+mn-ea"/>
              </a:rPr>
              <a:t> 유사도</a:t>
            </a:r>
            <a:r>
              <a:rPr lang="en-US" altLang="ko-KR" sz="1200" dirty="0">
                <a:latin typeface="+mn-ea"/>
              </a:rPr>
              <a:t>(Pearson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상관관계를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벡터의 평균으로 </a:t>
            </a:r>
            <a:r>
              <a:rPr lang="en-US" altLang="ko-KR" sz="1200" dirty="0">
                <a:latin typeface="+mn-ea"/>
              </a:rPr>
              <a:t>Normalization</a:t>
            </a:r>
            <a:r>
              <a:rPr lang="ko-KR" altLang="en-US" sz="1200" dirty="0">
                <a:latin typeface="+mn-ea"/>
              </a:rPr>
              <a:t> 후 코사인 유사도 산출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7FDC4-3045-414E-B34B-FDB36029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0" y="1434391"/>
            <a:ext cx="4768788" cy="189477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52CBE1-D298-5F4E-B06A-F533E9CA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" y="3540777"/>
            <a:ext cx="5658052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2745F4-8205-5144-B2B5-1119EBA97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80" y="3521383"/>
            <a:ext cx="4758444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7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383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F195DAF-6184-4E42-BDF7-5F2B5CD85E8F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092E34-8052-244E-91F3-26332B8CB259}"/>
              </a:ext>
            </a:extLst>
          </p:cNvPr>
          <p:cNvSpPr txBox="1"/>
          <p:nvPr/>
        </p:nvSpPr>
        <p:spPr>
          <a:xfrm>
            <a:off x="728169" y="1801311"/>
            <a:ext cx="5816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음원 전체 길이 활용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샘플음원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평균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대비 유사음원과의 유사도 </a:t>
            </a:r>
            <a:r>
              <a:rPr lang="ko-KR" altLang="en-US" sz="1200" dirty="0" err="1">
                <a:latin typeface="+mn-ea"/>
              </a:rPr>
              <a:t>변화량</a:t>
            </a:r>
            <a:r>
              <a:rPr lang="ko-KR" altLang="en-US" sz="1200" dirty="0">
                <a:latin typeface="+mn-ea"/>
              </a:rPr>
              <a:t> 크기 측정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1FEC2CE0-106D-1941-8FAF-64B80B06CE6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03AFB-BC09-B247-AD2A-142FB159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06" y="814031"/>
            <a:ext cx="4362314" cy="564886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47508A-5E5D-6448-A5D0-7C59A6AC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3" y="2388651"/>
            <a:ext cx="4865930" cy="124544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DE050E-8660-054E-9C3E-0DCB61135AD6}"/>
              </a:ext>
            </a:extLst>
          </p:cNvPr>
          <p:cNvSpPr txBox="1"/>
          <p:nvPr/>
        </p:nvSpPr>
        <p:spPr>
          <a:xfrm>
            <a:off x="728169" y="3824983"/>
            <a:ext cx="51084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(30</a:t>
            </a:r>
            <a:r>
              <a:rPr lang="ko-KR" altLang="en-US" sz="1200" b="1" dirty="0">
                <a:latin typeface="+mn-ea"/>
              </a:rPr>
              <a:t>초 길이 음원 활용 </a:t>
            </a:r>
            <a:r>
              <a:rPr lang="en-US" altLang="ko-KR" sz="1200" b="1" dirty="0">
                <a:latin typeface="+mn-ea"/>
              </a:rPr>
              <a:t>–</a:t>
            </a:r>
            <a:r>
              <a:rPr lang="ko-KR" altLang="en-US" sz="1200" b="1" dirty="0">
                <a:latin typeface="+mn-ea"/>
              </a:rPr>
              <a:t> 구간 단위 측정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음원별</a:t>
            </a:r>
            <a:r>
              <a:rPr lang="ko-KR" altLang="en-US" sz="1200" dirty="0">
                <a:latin typeface="+mn-ea"/>
              </a:rPr>
              <a:t> 비교를 위한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점 만점의</a:t>
            </a:r>
            <a:r>
              <a:rPr lang="en-US" altLang="ko-KR" sz="1200" dirty="0">
                <a:latin typeface="+mn-ea"/>
              </a:rPr>
              <a:t> Score</a:t>
            </a:r>
            <a:r>
              <a:rPr lang="ko-KR" altLang="en-US" sz="1200" dirty="0">
                <a:latin typeface="+mn-ea"/>
              </a:rPr>
              <a:t> 산출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6B3E0-FB6E-B14E-ACE6-69350B86B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03" y="4427082"/>
            <a:ext cx="5816600" cy="10668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7051FAF-D58A-0941-9A98-3E3DE7F48E83}"/>
              </a:ext>
            </a:extLst>
          </p:cNvPr>
          <p:cNvSpPr txBox="1"/>
          <p:nvPr/>
        </p:nvSpPr>
        <p:spPr>
          <a:xfrm>
            <a:off x="728169" y="5638793"/>
            <a:ext cx="510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특정 음원의 특정 구간 입력 시</a:t>
            </a:r>
            <a:r>
              <a:rPr lang="en-US" altLang="ko-KR" sz="1200" dirty="0">
                <a:latin typeface="+mn-ea"/>
              </a:rPr>
              <a:t> Score </a:t>
            </a:r>
            <a:r>
              <a:rPr lang="ko-KR" altLang="en-US" sz="1200" dirty="0">
                <a:latin typeface="+mn-ea"/>
              </a:rPr>
              <a:t>산출 화면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오른쪽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참조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90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742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FCA4170-C0C4-8C4A-806D-D26D5889B6DE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EE6315-5959-3B42-82A0-CA8F25E3C7DC}"/>
              </a:ext>
            </a:extLst>
          </p:cNvPr>
          <p:cNvSpPr txBox="1"/>
          <p:nvPr/>
        </p:nvSpPr>
        <p:spPr>
          <a:xfrm>
            <a:off x="728169" y="1801311"/>
            <a:ext cx="6452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최종 </a:t>
            </a:r>
            <a:r>
              <a:rPr lang="en-US" altLang="ko-KR" sz="1200" b="1" dirty="0">
                <a:latin typeface="+mn-ea"/>
              </a:rPr>
              <a:t>Score</a:t>
            </a:r>
            <a:r>
              <a:rPr lang="ko-KR" altLang="en-US" sz="1200" b="1" dirty="0">
                <a:latin typeface="+mn-ea"/>
              </a:rPr>
              <a:t> 산출 및 종합 결과 시각화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산출된 음원 구간별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바탕으로 유사도 상위 </a:t>
            </a:r>
            <a:r>
              <a:rPr lang="ko-KR" altLang="en-US" sz="1200" dirty="0" err="1">
                <a:latin typeface="+mn-ea"/>
              </a:rPr>
              <a:t>음원정보</a:t>
            </a:r>
            <a:r>
              <a:rPr lang="ko-KR" altLang="en-US" sz="1200" dirty="0">
                <a:latin typeface="+mn-ea"/>
              </a:rPr>
              <a:t> 추출 및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유사도 평균치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구간 최대치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최대치 구간 정보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매칭횟수비율 정보 출력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8EFBCBEE-C5AB-C940-8D4E-42DD101EDCB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75898B-071E-644A-9891-C02970AB9FF6}"/>
              </a:ext>
            </a:extLst>
          </p:cNvPr>
          <p:cNvSpPr txBox="1"/>
          <p:nvPr/>
        </p:nvSpPr>
        <p:spPr>
          <a:xfrm>
            <a:off x="728169" y="2635497"/>
            <a:ext cx="51084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유사도 평균치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산출 시 적용 기준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미만 제외</a:t>
            </a:r>
            <a:r>
              <a:rPr lang="en-US" altLang="ko-KR" sz="1200" dirty="0">
                <a:latin typeface="+mn-ea"/>
              </a:rPr>
              <a:t>(200</a:t>
            </a:r>
            <a:r>
              <a:rPr lang="ko-KR" altLang="en-US" sz="1200" dirty="0">
                <a:latin typeface="+mn-ea"/>
              </a:rPr>
              <a:t>점 만점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이상 건 중 구간별 상위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개까지만</a:t>
            </a:r>
            <a:r>
              <a:rPr lang="ko-KR" altLang="en-US" sz="1200" dirty="0">
                <a:latin typeface="+mn-ea"/>
              </a:rPr>
              <a:t> 반영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F2A1A-AB64-1B4F-915F-2AA1201C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87" y="1216648"/>
            <a:ext cx="5452848" cy="5226823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F2F7D2-EB48-5345-AD2D-2CB282256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" y="3495078"/>
            <a:ext cx="5034225" cy="294839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95A829-F1D9-A64A-A653-32B0B50C4401}"/>
              </a:ext>
            </a:extLst>
          </p:cNvPr>
          <p:cNvSpPr/>
          <p:nvPr/>
        </p:nvSpPr>
        <p:spPr>
          <a:xfrm>
            <a:off x="649558" y="4615077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D1731C7-33EF-354A-9A46-728975A7DDDF}"/>
              </a:ext>
            </a:extLst>
          </p:cNvPr>
          <p:cNvSpPr/>
          <p:nvPr/>
        </p:nvSpPr>
        <p:spPr>
          <a:xfrm>
            <a:off x="649558" y="5503100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AECC7E-BCE8-084B-8FD1-2DE3A12BDDAA}"/>
              </a:ext>
            </a:extLst>
          </p:cNvPr>
          <p:cNvGrpSpPr/>
          <p:nvPr/>
        </p:nvGrpSpPr>
        <p:grpSpPr>
          <a:xfrm>
            <a:off x="4205953" y="4522513"/>
            <a:ext cx="1058460" cy="328805"/>
            <a:chOff x="5592562" y="3570161"/>
            <a:chExt cx="1058460" cy="328805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4FF5CA11-3A30-E74D-9E78-406AF49D4783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6534D0-C8A4-9848-8F41-8AEE271B965F}"/>
                </a:ext>
              </a:extLst>
            </p:cNvPr>
            <p:cNvSpPr txBox="1"/>
            <p:nvPr/>
          </p:nvSpPr>
          <p:spPr>
            <a:xfrm>
              <a:off x="5592562" y="3616417"/>
              <a:ext cx="1055097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100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점 미만 제외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04F9576-1BCD-6348-8C9D-58459599CCD7}"/>
              </a:ext>
            </a:extLst>
          </p:cNvPr>
          <p:cNvGrpSpPr/>
          <p:nvPr/>
        </p:nvGrpSpPr>
        <p:grpSpPr>
          <a:xfrm>
            <a:off x="3256251" y="5419328"/>
            <a:ext cx="1058460" cy="328805"/>
            <a:chOff x="5592562" y="3570161"/>
            <a:chExt cx="1058460" cy="328805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B71DEED-F192-7740-8A1E-965EFEA899A1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2C382C-E2C3-D448-87AC-B0137BEAF5A3}"/>
                </a:ext>
              </a:extLst>
            </p:cNvPr>
            <p:cNvSpPr txBox="1"/>
            <p:nvPr/>
          </p:nvSpPr>
          <p:spPr>
            <a:xfrm>
              <a:off x="5592562" y="3616417"/>
              <a:ext cx="1042273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상위 </a:t>
              </a:r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5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개만 반영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257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1026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1811EB0-BA08-6740-A8AD-6042404F730B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밀도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DBSCAN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7E6C0A-761F-1647-90B4-F151775E9C8F}"/>
              </a:ext>
            </a:extLst>
          </p:cNvPr>
          <p:cNvSpPr txBox="1"/>
          <p:nvPr/>
        </p:nvSpPr>
        <p:spPr>
          <a:xfrm>
            <a:off x="728169" y="1801311"/>
            <a:ext cx="563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중심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(K-Means)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vs. </a:t>
            </a:r>
            <a:r>
              <a:rPr lang="ko-KR" altLang="en-US" sz="1200" b="1" dirty="0">
                <a:latin typeface="+mn-ea"/>
              </a:rPr>
              <a:t>밀도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(DBSCAN)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중심 기반</a:t>
            </a:r>
            <a:r>
              <a:rPr lang="en-US" altLang="ko-KR" sz="1200" dirty="0">
                <a:latin typeface="+mn-ea"/>
              </a:rPr>
              <a:t>(Center-based)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특정 중심점을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 기준</a:t>
            </a:r>
            <a:r>
              <a:rPr lang="ko-KR" altLang="en-US" sz="1200" dirty="0">
                <a:latin typeface="+mn-ea"/>
              </a:rPr>
              <a:t>으로 분포할 것이라는 가정에 기반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밀도 기반</a:t>
            </a:r>
            <a:r>
              <a:rPr lang="en-US" altLang="ko-KR" sz="1200" dirty="0">
                <a:latin typeface="+mn-ea"/>
              </a:rPr>
              <a:t>(Density-based)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서로 근접하게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분포할 것이라는 가정에 기반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3CFBFFCE-1710-BB4B-A2DB-F78F33EBA5D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2E5B7-90F1-EF4C-8D11-2636CBDD6EB7}"/>
              </a:ext>
            </a:extLst>
          </p:cNvPr>
          <p:cNvSpPr txBox="1"/>
          <p:nvPr/>
        </p:nvSpPr>
        <p:spPr>
          <a:xfrm>
            <a:off x="728169" y="3173481"/>
            <a:ext cx="8092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</a:t>
            </a:r>
            <a:r>
              <a:rPr lang="ko-KR" altLang="en-US" sz="1200" b="1" dirty="0">
                <a:latin typeface="+mn-ea"/>
              </a:rPr>
              <a:t>의 주요 특징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K-Means</a:t>
            </a:r>
            <a:r>
              <a:rPr lang="ko-KR" altLang="en-US" sz="1200" dirty="0">
                <a:latin typeface="+mn-ea"/>
              </a:rPr>
              <a:t>와 달리 클러스터수를 지정할 필요가 없고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알고리즘이 자동으로 클러스터의 수를 찾음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원모양이</a:t>
            </a:r>
            <a:r>
              <a:rPr lang="ko-KR" altLang="en-US" sz="1200" dirty="0">
                <a:latin typeface="+mn-ea"/>
              </a:rPr>
              <a:t> 아닌 </a:t>
            </a:r>
            <a:r>
              <a:rPr lang="ko-KR" altLang="en-US" sz="1200" dirty="0" err="1">
                <a:latin typeface="+mn-ea"/>
              </a:rPr>
              <a:t>불특정한</a:t>
            </a:r>
            <a:r>
              <a:rPr lang="ko-KR" altLang="en-US" sz="1200" dirty="0">
                <a:latin typeface="+mn-ea"/>
              </a:rPr>
              <a:t> 모양의 클러스터도 찾을 수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이상치에</a:t>
            </a:r>
            <a:r>
              <a:rPr lang="ko-KR" altLang="en-US" sz="1200" dirty="0">
                <a:latin typeface="+mn-ea"/>
              </a:rPr>
              <a:t> 의한 성능 하락 현상을 완화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F4E6F-1DB9-574B-B1FC-F401ECB1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0" y="1564082"/>
            <a:ext cx="5408376" cy="1818267"/>
          </a:xfrm>
          <a:prstGeom prst="rect">
            <a:avLst/>
          </a:prstGeom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2B262BD-2B0A-0A40-80E3-87D5346596B3}"/>
              </a:ext>
            </a:extLst>
          </p:cNvPr>
          <p:cNvSpPr txBox="1"/>
          <p:nvPr/>
        </p:nvSpPr>
        <p:spPr>
          <a:xfrm>
            <a:off x="9025488" y="3314131"/>
            <a:ext cx="2675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4"/>
              </a:rPr>
              <a:t>https://untitledtblog.tistory.com/146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E7A2C-F612-3C42-A40E-06FA9B7C2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7" y="4297101"/>
            <a:ext cx="4879192" cy="2196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1A493-6F40-BF4E-A408-E176FD114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81" y="4302874"/>
            <a:ext cx="3066242" cy="2196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2B8E59-E054-1140-8CB8-FF5E82A3301C}"/>
              </a:ext>
            </a:extLst>
          </p:cNvPr>
          <p:cNvSpPr txBox="1"/>
          <p:nvPr/>
        </p:nvSpPr>
        <p:spPr>
          <a:xfrm>
            <a:off x="728169" y="4020974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 및 시각화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97AC3A5-0CBC-7044-95E8-7EC70584195C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9F5B4-80B3-7948-8EB1-3D9417A0FB80}"/>
              </a:ext>
            </a:extLst>
          </p:cNvPr>
          <p:cNvSpPr txBox="1"/>
          <p:nvPr/>
        </p:nvSpPr>
        <p:spPr>
          <a:xfrm>
            <a:off x="9900191" y="5004688"/>
            <a:ext cx="141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클러스터별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매우 불균형한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분포를 보임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351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4630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FF996578-1A74-314D-9882-C506C947113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C90FF0-CE61-B441-B142-DC27219F5604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중심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K-Means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614FC2-6586-BB4E-B047-B6565375DB76}"/>
              </a:ext>
            </a:extLst>
          </p:cNvPr>
          <p:cNvSpPr txBox="1"/>
          <p:nvPr/>
        </p:nvSpPr>
        <p:spPr>
          <a:xfrm>
            <a:off x="728169" y="1801311"/>
            <a:ext cx="35113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클러스터 개수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개 설정 시 데이터 분포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D1FD93-6804-B343-9535-15775FF59449}"/>
              </a:ext>
            </a:extLst>
          </p:cNvPr>
          <p:cNvSpPr txBox="1"/>
          <p:nvPr/>
        </p:nvSpPr>
        <p:spPr>
          <a:xfrm>
            <a:off x="728169" y="4471053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</a:t>
            </a:r>
            <a:r>
              <a:rPr lang="ko-KR" altLang="en-US" sz="1200" b="1" dirty="0">
                <a:latin typeface="+mn-ea"/>
              </a:rPr>
              <a:t> 결과 </a:t>
            </a:r>
            <a:r>
              <a:rPr lang="ko-KR" altLang="en-US" sz="1200" b="1" dirty="0" err="1">
                <a:latin typeface="+mn-ea"/>
              </a:rPr>
              <a:t>음원별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주요 현황 비교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=50)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ADEE5-75DB-B143-B808-E9EC1C62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3" y="2348980"/>
            <a:ext cx="2390271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3CEED10-8012-5043-82C6-F500271BBD03}"/>
              </a:ext>
            </a:extLst>
          </p:cNvPr>
          <p:cNvSpPr txBox="1"/>
          <p:nvPr/>
        </p:nvSpPr>
        <p:spPr>
          <a:xfrm>
            <a:off x="4278888" y="1801311"/>
            <a:ext cx="764316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PCA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차원축소</a:t>
            </a:r>
            <a:r>
              <a:rPr lang="en-US" altLang="ko-KR" sz="1200" b="1" dirty="0">
                <a:latin typeface="+mn-ea"/>
              </a:rPr>
              <a:t>(99</a:t>
            </a:r>
            <a:r>
              <a:rPr lang="ko-KR" altLang="en-US" sz="1200" b="1" dirty="0">
                <a:latin typeface="+mn-ea"/>
              </a:rPr>
              <a:t>차원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후 음원 데이터 분포 시각화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=10)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차원이 축소되어 설명력</a:t>
            </a:r>
            <a:r>
              <a:rPr lang="en-US" altLang="ko-KR" sz="1200" dirty="0">
                <a:latin typeface="+mn-ea"/>
              </a:rPr>
              <a:t>(22.6%)</a:t>
            </a:r>
            <a:r>
              <a:rPr lang="ko-KR" altLang="en-US" sz="1200" dirty="0">
                <a:latin typeface="+mn-ea"/>
              </a:rPr>
              <a:t>에 한계는 있으나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앞선 </a:t>
            </a:r>
            <a:r>
              <a:rPr lang="en-US" altLang="ko-KR" sz="1200" dirty="0">
                <a:latin typeface="+mn-ea"/>
              </a:rPr>
              <a:t>DBSCAN</a:t>
            </a:r>
            <a:r>
              <a:rPr lang="ko-KR" altLang="en-US" sz="1200" dirty="0">
                <a:latin typeface="+mn-ea"/>
              </a:rPr>
              <a:t> 결과의 </a:t>
            </a:r>
            <a:r>
              <a:rPr lang="ko-KR" altLang="en-US" sz="1200" dirty="0" err="1">
                <a:latin typeface="+mn-ea"/>
              </a:rPr>
              <a:t>불균형성</a:t>
            </a:r>
            <a:r>
              <a:rPr lang="ko-KR" altLang="en-US" sz="1200" dirty="0">
                <a:latin typeface="+mn-ea"/>
              </a:rPr>
              <a:t> 원인을 일부 파악 가능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A94F5-57A2-5B4D-89AE-93F6BC6BC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42" y="2359358"/>
            <a:ext cx="3576406" cy="1945872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38D60-CA50-6841-B0E3-22D46BB65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71" y="2337105"/>
            <a:ext cx="3234349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4409F-6DC8-1043-A7C2-0AC7F9864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44" y="4793300"/>
            <a:ext cx="2574705" cy="154878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705E6B-DF5B-B442-81AC-BEE814A2A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443" y="4793300"/>
            <a:ext cx="2578548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41110-FA1B-C944-8D43-2D49DEF86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585" y="4793300"/>
            <a:ext cx="2597165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9A55C3B-8821-7B4A-B133-D7969A16359B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ADFC05-66D0-2E46-8291-0461264D565C}"/>
              </a:ext>
            </a:extLst>
          </p:cNvPr>
          <p:cNvSpPr txBox="1"/>
          <p:nvPr/>
        </p:nvSpPr>
        <p:spPr>
          <a:xfrm>
            <a:off x="9713444" y="5004688"/>
            <a:ext cx="178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클러스터링만으로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유사 음원 추출에는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한계가 존재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3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-4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416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2" name="제목 1">
            <a:extLst>
              <a:ext uri="{FF2B5EF4-FFF2-40B4-BE49-F238E27FC236}">
                <a16:creationId xmlns:a16="http://schemas.microsoft.com/office/drawing/2014/main" id="{6BC26C8D-9358-45F8-8E18-552E133ED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ko-KR" altLang="en-US" b="1" dirty="0"/>
              <a:t>목차</a:t>
            </a:r>
          </a:p>
        </p:txBody>
      </p: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61784411-7860-4234-8495-6E946D9D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30" y="1825625"/>
            <a:ext cx="1066800" cy="100965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4000" b="1" dirty="0">
                <a:solidFill>
                  <a:srgbClr val="8E9DC8"/>
                </a:solidFill>
              </a:rPr>
              <a:t>01</a:t>
            </a:r>
            <a:endParaRPr lang="ko-KR" altLang="en-US" sz="4000" b="1" dirty="0">
              <a:solidFill>
                <a:srgbClr val="8E9DC8"/>
              </a:solidFill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5974288E-B944-4AF2-8003-C13AFF0FC9A4}"/>
              </a:ext>
            </a:extLst>
          </p:cNvPr>
          <p:cNvSpPr txBox="1">
            <a:spLocks/>
          </p:cNvSpPr>
          <p:nvPr/>
        </p:nvSpPr>
        <p:spPr>
          <a:xfrm>
            <a:off x="2951127" y="2605454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</a:rPr>
              <a:t>주제</a:t>
            </a:r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45702587-3F31-4E65-8A38-82264655E8DE}"/>
              </a:ext>
            </a:extLst>
          </p:cNvPr>
          <p:cNvSpPr txBox="1">
            <a:spLocks/>
          </p:cNvSpPr>
          <p:nvPr/>
        </p:nvSpPr>
        <p:spPr>
          <a:xfrm>
            <a:off x="1070030" y="3933646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</a:rPr>
              <a:t>04</a:t>
            </a:r>
            <a:endParaRPr lang="ko-KR" altLang="en-US" sz="4000" b="1" dirty="0">
              <a:solidFill>
                <a:srgbClr val="8E9DC8"/>
              </a:solidFill>
            </a:endParaRPr>
          </a:p>
        </p:txBody>
      </p:sp>
      <p:sp>
        <p:nvSpPr>
          <p:cNvPr id="90" name="내용 개체 틀 2">
            <a:extLst>
              <a:ext uri="{FF2B5EF4-FFF2-40B4-BE49-F238E27FC236}">
                <a16:creationId xmlns:a16="http://schemas.microsoft.com/office/drawing/2014/main" id="{16996A92-64AB-4D09-91A9-6EA14DCB2B53}"/>
              </a:ext>
            </a:extLst>
          </p:cNvPr>
          <p:cNvSpPr txBox="1">
            <a:spLocks/>
          </p:cNvSpPr>
          <p:nvPr/>
        </p:nvSpPr>
        <p:spPr>
          <a:xfrm>
            <a:off x="1674798" y="4713475"/>
            <a:ext cx="2366423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</a:rPr>
              <a:t>유사도 측정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C266A59-5A9E-45AC-BD8A-CEE5663E8D99}"/>
              </a:ext>
            </a:extLst>
          </p:cNvPr>
          <p:cNvCxnSpPr>
            <a:cxnSpLocks/>
          </p:cNvCxnSpPr>
          <p:nvPr/>
        </p:nvCxnSpPr>
        <p:spPr>
          <a:xfrm>
            <a:off x="1303323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2039A74E-018F-4199-93E4-7FFFCE282DCF}"/>
              </a:ext>
            </a:extLst>
          </p:cNvPr>
          <p:cNvSpPr txBox="1">
            <a:spLocks/>
          </p:cNvSpPr>
          <p:nvPr/>
        </p:nvSpPr>
        <p:spPr>
          <a:xfrm>
            <a:off x="4674044" y="393727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</a:rPr>
              <a:t>05</a:t>
            </a:r>
            <a:endParaRPr lang="ko-KR" altLang="en-US" sz="4000" b="1" dirty="0">
              <a:solidFill>
                <a:srgbClr val="8E9DC8"/>
              </a:solidFill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C469BB6C-E996-4DFE-8EE9-C32B4725A735}"/>
              </a:ext>
            </a:extLst>
          </p:cNvPr>
          <p:cNvSpPr txBox="1">
            <a:spLocks/>
          </p:cNvSpPr>
          <p:nvPr/>
        </p:nvSpPr>
        <p:spPr>
          <a:xfrm>
            <a:off x="5347971" y="4717108"/>
            <a:ext cx="2294765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</a:rPr>
              <a:t>클러스터링</a:t>
            </a:r>
          </a:p>
        </p:txBody>
      </p:sp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DDCFEDED-2E27-4129-8BDC-CBE630B1353F}"/>
              </a:ext>
            </a:extLst>
          </p:cNvPr>
          <p:cNvSpPr txBox="1">
            <a:spLocks/>
          </p:cNvSpPr>
          <p:nvPr/>
        </p:nvSpPr>
        <p:spPr>
          <a:xfrm>
            <a:off x="8271656" y="393859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</a:rPr>
              <a:t>06</a:t>
            </a:r>
            <a:endParaRPr lang="ko-KR" altLang="en-US" sz="4000" b="1" dirty="0">
              <a:solidFill>
                <a:srgbClr val="8E9DC8"/>
              </a:solidFill>
            </a:endParaRP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DC5550C7-DBA7-4758-9D49-8ABC60CF013D}"/>
              </a:ext>
            </a:extLst>
          </p:cNvPr>
          <p:cNvSpPr txBox="1">
            <a:spLocks/>
          </p:cNvSpPr>
          <p:nvPr/>
        </p:nvSpPr>
        <p:spPr>
          <a:xfrm>
            <a:off x="9503392" y="4718428"/>
            <a:ext cx="1740728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</a:rPr>
              <a:t>한계점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554EEE-3889-4C6A-B5EF-6A27C1732F94}"/>
              </a:ext>
            </a:extLst>
          </p:cNvPr>
          <p:cNvCxnSpPr>
            <a:cxnSpLocks/>
          </p:cNvCxnSpPr>
          <p:nvPr/>
        </p:nvCxnSpPr>
        <p:spPr>
          <a:xfrm>
            <a:off x="4904838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96A85E4-0D0A-4196-BD2B-03170D877BE8}"/>
              </a:ext>
            </a:extLst>
          </p:cNvPr>
          <p:cNvCxnSpPr>
            <a:cxnSpLocks/>
          </p:cNvCxnSpPr>
          <p:nvPr/>
        </p:nvCxnSpPr>
        <p:spPr>
          <a:xfrm>
            <a:off x="8506222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B7E57C0-74ED-482F-B86C-14277DFF2ADE}"/>
              </a:ext>
            </a:extLst>
          </p:cNvPr>
          <p:cNvCxnSpPr>
            <a:cxnSpLocks/>
          </p:cNvCxnSpPr>
          <p:nvPr/>
        </p:nvCxnSpPr>
        <p:spPr>
          <a:xfrm>
            <a:off x="1293798" y="270701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6B125426-8DA7-42D6-A273-E18A48BF1769}"/>
              </a:ext>
            </a:extLst>
          </p:cNvPr>
          <p:cNvSpPr txBox="1">
            <a:spLocks/>
          </p:cNvSpPr>
          <p:nvPr/>
        </p:nvSpPr>
        <p:spPr>
          <a:xfrm>
            <a:off x="4674044" y="182562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</a:rPr>
              <a:t>02</a:t>
            </a:r>
            <a:endParaRPr lang="ko-KR" altLang="en-US" sz="4000" b="1" dirty="0">
              <a:solidFill>
                <a:srgbClr val="8E9DC8"/>
              </a:solidFill>
            </a:endParaRPr>
          </a:p>
        </p:txBody>
      </p:sp>
      <p:sp>
        <p:nvSpPr>
          <p:cNvPr id="112" name="내용 개체 틀 2">
            <a:extLst>
              <a:ext uri="{FF2B5EF4-FFF2-40B4-BE49-F238E27FC236}">
                <a16:creationId xmlns:a16="http://schemas.microsoft.com/office/drawing/2014/main" id="{20B8847E-21BC-4A81-AE25-29B29C9F7D85}"/>
              </a:ext>
            </a:extLst>
          </p:cNvPr>
          <p:cNvSpPr txBox="1">
            <a:spLocks/>
          </p:cNvSpPr>
          <p:nvPr/>
        </p:nvSpPr>
        <p:spPr>
          <a:xfrm>
            <a:off x="6113579" y="2605454"/>
            <a:ext cx="1529157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</a:rPr>
              <a:t>데이터</a:t>
            </a:r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F84D4EA3-EAA3-41D3-A0D4-60019B0F89AE}"/>
              </a:ext>
            </a:extLst>
          </p:cNvPr>
          <p:cNvSpPr txBox="1">
            <a:spLocks/>
          </p:cNvSpPr>
          <p:nvPr/>
        </p:nvSpPr>
        <p:spPr>
          <a:xfrm>
            <a:off x="8271656" y="182694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</a:rPr>
              <a:t>03</a:t>
            </a:r>
            <a:endParaRPr lang="ko-KR" altLang="en-US" sz="4000" b="1" dirty="0">
              <a:solidFill>
                <a:srgbClr val="8E9DC8"/>
              </a:solidFill>
            </a:endParaRPr>
          </a:p>
        </p:txBody>
      </p:sp>
      <p:sp>
        <p:nvSpPr>
          <p:cNvPr id="114" name="내용 개체 틀 2">
            <a:extLst>
              <a:ext uri="{FF2B5EF4-FFF2-40B4-BE49-F238E27FC236}">
                <a16:creationId xmlns:a16="http://schemas.microsoft.com/office/drawing/2014/main" id="{BF1C3465-2826-48C4-908D-FD6F32A92696}"/>
              </a:ext>
            </a:extLst>
          </p:cNvPr>
          <p:cNvSpPr txBox="1">
            <a:spLocks/>
          </p:cNvSpPr>
          <p:nvPr/>
        </p:nvSpPr>
        <p:spPr>
          <a:xfrm>
            <a:off x="8972780" y="2606774"/>
            <a:ext cx="227134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>
                <a:solidFill>
                  <a:srgbClr val="8E9DC8"/>
                </a:solidFill>
              </a:rPr>
              <a:t>특성 추출</a:t>
            </a:r>
            <a:endParaRPr lang="ko-KR" altLang="en-US" sz="3200" dirty="0">
              <a:solidFill>
                <a:srgbClr val="8E9DC8"/>
              </a:solidFill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855ADA5-EF82-496B-BD48-A61B738D6BFD}"/>
              </a:ext>
            </a:extLst>
          </p:cNvPr>
          <p:cNvCxnSpPr>
            <a:cxnSpLocks/>
          </p:cNvCxnSpPr>
          <p:nvPr/>
        </p:nvCxnSpPr>
        <p:spPr>
          <a:xfrm>
            <a:off x="4904838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CFEB4EF-400B-4880-B07A-D74E7DDA8665}"/>
              </a:ext>
            </a:extLst>
          </p:cNvPr>
          <p:cNvCxnSpPr>
            <a:cxnSpLocks/>
          </p:cNvCxnSpPr>
          <p:nvPr/>
        </p:nvCxnSpPr>
        <p:spPr>
          <a:xfrm>
            <a:off x="8506222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8233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3D7FD3-2C25-2647-8ADA-21DC73ED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5" y="1567831"/>
            <a:ext cx="11160000" cy="2259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7519B-117B-D14C-ABB4-DCCF4EF8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5" y="4062302"/>
            <a:ext cx="11160000" cy="2278637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51CAB920-279C-D745-8027-B22AD9A0E26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모델 테스트 결과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종합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5E0846-1A34-ED44-B2CD-A528AC815DD1}"/>
              </a:ext>
            </a:extLst>
          </p:cNvPr>
          <p:cNvSpPr txBox="1"/>
          <p:nvPr/>
        </p:nvSpPr>
        <p:spPr>
          <a:xfrm>
            <a:off x="505951" y="1379899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이미지 기반 특성 테스트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E4B8BE-C614-F640-A37C-1A0714F3A0D0}"/>
              </a:ext>
            </a:extLst>
          </p:cNvPr>
          <p:cNvSpPr txBox="1"/>
          <p:nvPr/>
        </p:nvSpPr>
        <p:spPr>
          <a:xfrm>
            <a:off x="505951" y="3873007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오디오 기반 특성 테스트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B957CB1-A081-5D48-AC60-71C5693E6BBD}"/>
              </a:ext>
            </a:extLst>
          </p:cNvPr>
          <p:cNvSpPr/>
          <p:nvPr/>
        </p:nvSpPr>
        <p:spPr>
          <a:xfrm rot="20958054">
            <a:off x="10198156" y="2395319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E59404A-33F9-7F43-A145-4558FDFB131A}"/>
              </a:ext>
            </a:extLst>
          </p:cNvPr>
          <p:cNvSpPr/>
          <p:nvPr/>
        </p:nvSpPr>
        <p:spPr>
          <a:xfrm rot="20958054">
            <a:off x="8259941" y="4943135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A4725E-7676-2649-A62D-AEE529EB5903}"/>
              </a:ext>
            </a:extLst>
          </p:cNvPr>
          <p:cNvSpPr/>
          <p:nvPr/>
        </p:nvSpPr>
        <p:spPr>
          <a:xfrm>
            <a:off x="5884984" y="4009292"/>
            <a:ext cx="1953844" cy="2399323"/>
          </a:xfrm>
          <a:prstGeom prst="roundRect">
            <a:avLst>
              <a:gd name="adj" fmla="val 663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5A20E54-C321-2D48-A524-7E178E8742FC}"/>
              </a:ext>
            </a:extLst>
          </p:cNvPr>
          <p:cNvSpPr/>
          <p:nvPr/>
        </p:nvSpPr>
        <p:spPr>
          <a:xfrm>
            <a:off x="6592511" y="3803508"/>
            <a:ext cx="1238502" cy="391600"/>
          </a:xfrm>
          <a:prstGeom prst="roundRect">
            <a:avLst/>
          </a:prstGeom>
          <a:solidFill>
            <a:srgbClr val="ED7D31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BEST</a:t>
            </a:r>
            <a:endParaRPr lang="en-KR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134F1-5C95-684E-8869-AB26713E12BC}"/>
              </a:ext>
            </a:extLst>
          </p:cNvPr>
          <p:cNvSpPr txBox="1"/>
          <p:nvPr/>
        </p:nvSpPr>
        <p:spPr>
          <a:xfrm>
            <a:off x="8470072" y="6311023"/>
            <a:ext cx="3400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</a:rPr>
              <a:t>※</a:t>
            </a:r>
            <a:r>
              <a:rPr lang="ko-KR" altLang="en-US" sz="800" dirty="0">
                <a:latin typeface="+mn-ea"/>
              </a:rPr>
              <a:t> 보컬 추출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제외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-KR" sz="800" dirty="0">
                <a:latin typeface="+mn-ea"/>
              </a:rPr>
              <a:t>Spleeter</a:t>
            </a:r>
            <a:r>
              <a:rPr lang="ko-KR" altLang="en-US" sz="800" dirty="0">
                <a:latin typeface="+mn-ea"/>
              </a:rPr>
              <a:t> 활용</a:t>
            </a:r>
            <a:r>
              <a:rPr lang="en-US" altLang="ko-KR" sz="800" dirty="0">
                <a:latin typeface="+mn-ea"/>
              </a:rPr>
              <a:t>(</a:t>
            </a:r>
            <a:r>
              <a:rPr lang="en-US" altLang="ko-KR" sz="800" dirty="0">
                <a:latin typeface="+mn-ea"/>
                <a:hlinkClick r:id="rId5"/>
              </a:rPr>
              <a:t>https://github.com/deezer/spleeter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005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182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41B851D-DA2F-1243-A68C-1F53B62242D8}"/>
              </a:ext>
            </a:extLst>
          </p:cNvPr>
          <p:cNvSpPr txBox="1"/>
          <p:nvPr/>
        </p:nvSpPr>
        <p:spPr>
          <a:xfrm>
            <a:off x="505950" y="1457956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ko-KR" altLang="en-US" b="1" dirty="0" err="1"/>
              <a:t>전처리한</a:t>
            </a:r>
            <a:r>
              <a:rPr lang="ko-KR" altLang="en-US" b="1" dirty="0"/>
              <a:t> 음원 길이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3CA8B0-80A7-B546-A381-CDEB477EA76B}"/>
              </a:ext>
            </a:extLst>
          </p:cNvPr>
          <p:cNvSpPr txBox="1"/>
          <p:nvPr/>
        </p:nvSpPr>
        <p:spPr>
          <a:xfrm>
            <a:off x="728169" y="1968576"/>
            <a:ext cx="85714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길이로 잘라 진행함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더 짧은 길이로 가공한다면 특정 구간만 같은 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표절 의심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판별 등 더 정교한 분석이 가능할 것으로 기대함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0F6F5A89-3AE3-3A4E-90A5-3D6BFD7A73B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49156A-C8E4-B54E-A28F-916F1BD9B136}"/>
              </a:ext>
            </a:extLst>
          </p:cNvPr>
          <p:cNvSpPr txBox="1"/>
          <p:nvPr/>
        </p:nvSpPr>
        <p:spPr>
          <a:xfrm>
            <a:off x="505950" y="3019128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표절의 기준에 대한 모호성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D3072D-CE76-EC46-A381-C13FA1AC52DA}"/>
              </a:ext>
            </a:extLst>
          </p:cNvPr>
          <p:cNvSpPr txBox="1"/>
          <p:nvPr/>
        </p:nvSpPr>
        <p:spPr>
          <a:xfrm>
            <a:off x="728169" y="3529748"/>
            <a:ext cx="857140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법적으로 표절의 기준이 정확하게 정해져 있지 않음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캡쳐 이미지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해당 모델을 사용하더라도 최종 판단은 사람이 듣고 직접 해야함</a:t>
            </a:r>
          </a:p>
        </p:txBody>
      </p:sp>
    </p:spTree>
    <p:extLst>
      <p:ext uri="{BB962C8B-B14F-4D97-AF65-F5344CB8AC3E}">
        <p14:creationId xmlns:p14="http://schemas.microsoft.com/office/powerpoint/2010/main" val="2810178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182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0F6F5A89-3AE3-3A4E-90A5-3D6BFD7A73B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24F991-BE9F-E14A-A88A-368DD24E8C3F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특정 구간 멜로디 유사도 측정의 한계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A8936B-BD5A-654D-845F-307E1297B0C0}"/>
              </a:ext>
            </a:extLst>
          </p:cNvPr>
          <p:cNvSpPr txBox="1"/>
          <p:nvPr/>
        </p:nvSpPr>
        <p:spPr>
          <a:xfrm>
            <a:off x="728168" y="1890524"/>
            <a:ext cx="100104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기반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음계 벡터의 평균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분산을 산출해 적용함으로써 음의 구성적인 </a:t>
            </a:r>
            <a:r>
              <a:rPr lang="ko-KR" altLang="en-US" sz="1200" dirty="0" err="1">
                <a:latin typeface="+mn-ea"/>
              </a:rPr>
              <a:t>유사도는</a:t>
            </a:r>
            <a:r>
              <a:rPr lang="ko-KR" altLang="en-US" sz="1200" dirty="0">
                <a:latin typeface="+mn-ea"/>
              </a:rPr>
              <a:t> 판단하였으나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표절 판단의 주요 기준 중 하나인 특정 구간 멜로디 흐름 자체를 비교하기에는 한계가 있었음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보컬 추출한 음원에 대한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시각화 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음계의 흐름이 표현된 이미지 기반 특성을 추출해 비교한다면 추가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105FB-A98A-384E-BC9B-60533CF2A3DD}"/>
              </a:ext>
            </a:extLst>
          </p:cNvPr>
          <p:cNvSpPr txBox="1"/>
          <p:nvPr/>
        </p:nvSpPr>
        <p:spPr>
          <a:xfrm>
            <a:off x="505950" y="3015396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테스트 데이터 개수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36DC42-7CA6-DD44-92B1-C6ED9D6B158C}"/>
              </a:ext>
            </a:extLst>
          </p:cNvPr>
          <p:cNvSpPr txBox="1"/>
          <p:nvPr/>
        </p:nvSpPr>
        <p:spPr>
          <a:xfrm>
            <a:off x="728168" y="3451689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표절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샘플링 등 각 유형별 대표적인 유사 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곡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을 선정해 테스트 진행함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유형별로 더 많은 테스트 데이터를 구성해 모델 테스트를 진행한다면 보다 객관적인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CACA03-C0BC-8A4E-876E-C38D46CBEEDB}"/>
              </a:ext>
            </a:extLst>
          </p:cNvPr>
          <p:cNvSpPr txBox="1"/>
          <p:nvPr/>
        </p:nvSpPr>
        <p:spPr>
          <a:xfrm>
            <a:off x="505950" y="4487358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</a:t>
            </a:r>
            <a:r>
              <a:rPr lang="ko-KR" altLang="en-US" b="1" dirty="0" err="1"/>
              <a:t>음원간</a:t>
            </a:r>
            <a:r>
              <a:rPr lang="ko-KR" altLang="en-US" b="1" dirty="0"/>
              <a:t> 유사도 비교 시 소요시간 단축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4EFC7A-6D35-4F4E-ABAE-982BBC2295BA}"/>
              </a:ext>
            </a:extLst>
          </p:cNvPr>
          <p:cNvSpPr txBox="1"/>
          <p:nvPr/>
        </p:nvSpPr>
        <p:spPr>
          <a:xfrm>
            <a:off x="728168" y="4923651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기준 총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 err="1">
                <a:latin typeface="+mn-ea"/>
              </a:rPr>
              <a:t>천여개</a:t>
            </a:r>
            <a:r>
              <a:rPr lang="ko-KR" altLang="en-US" sz="1200" dirty="0">
                <a:latin typeface="+mn-ea"/>
              </a:rPr>
              <a:t> 음원을 비교하는 데에 약 </a:t>
            </a:r>
            <a:r>
              <a:rPr lang="en-US" altLang="ko-KR" sz="1200" dirty="0">
                <a:latin typeface="+mn-ea"/>
              </a:rPr>
              <a:t>6~7</a:t>
            </a:r>
            <a:r>
              <a:rPr lang="ko-KR" altLang="en-US" sz="1200" dirty="0">
                <a:latin typeface="+mn-ea"/>
              </a:rPr>
              <a:t>분이 소요되며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실제 훨씬 더 많은 음원 데이터를 비교할 경우에는 </a:t>
            </a:r>
            <a:r>
              <a:rPr lang="en-US" altLang="ko-KR" sz="1200" dirty="0">
                <a:latin typeface="+mn-ea"/>
              </a:rPr>
              <a:t>K-Means</a:t>
            </a:r>
            <a:r>
              <a:rPr lang="ko-KR" altLang="en-US" sz="1200" dirty="0">
                <a:latin typeface="+mn-ea"/>
              </a:rPr>
              <a:t> 클러스터링을 통해 </a:t>
            </a:r>
            <a:r>
              <a:rPr lang="en-US" altLang="ko-KR" sz="1200" dirty="0">
                <a:latin typeface="+mn-ea"/>
              </a:rPr>
              <a:t>~~~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51708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542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8938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9028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3A7A3B06-E948-F848-8FB9-9C49183294F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주요 모델 테스트 결과 세부내역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259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9028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3A7A3B06-E948-F848-8FB9-9C49183294F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주요 모델 테스트 결과 세부내역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383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</a:rPr>
              <a:t>감사합니다</a:t>
            </a:r>
            <a:endParaRPr lang="en-US" altLang="ko-KR" sz="4400" b="1" kern="0" dirty="0">
              <a:solidFill>
                <a:srgbClr val="44546A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5883"/>
            <a:ext cx="3600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019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9" name="제목 1">
            <a:extLst>
              <a:ext uri="{FF2B5EF4-FFF2-40B4-BE49-F238E27FC236}">
                <a16:creationId xmlns:a16="http://schemas.microsoft.com/office/drawing/2014/main" id="{02378B20-DBCC-4728-A8DA-62D97032A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03CE4D5-0FBE-4EEF-BE06-B15A46382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20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0623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D1FEC4A5-FBDA-FD44-87C9-E0D61F6C22B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4713667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0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결과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EFA808-56C8-3F4A-BB84-096880FD19C1}"/>
              </a:ext>
            </a:extLst>
          </p:cNvPr>
          <p:cNvSpPr txBox="1"/>
          <p:nvPr/>
        </p:nvSpPr>
        <p:spPr>
          <a:xfrm>
            <a:off x="728168" y="1402883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특정 음원 데이터 입력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전체 데이터 내에서 유사도 상위 음원을 </a:t>
            </a:r>
            <a:r>
              <a:rPr lang="ko-KR" altLang="en-US" sz="1200" dirty="0" err="1">
                <a:latin typeface="+mn-ea"/>
              </a:rPr>
              <a:t>세부정보와</a:t>
            </a:r>
            <a:r>
              <a:rPr lang="ko-KR" altLang="en-US" sz="1200" dirty="0">
                <a:latin typeface="+mn-ea"/>
              </a:rPr>
              <a:t> 함께 시각화해주는 모델 구현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전체적인 </a:t>
            </a:r>
            <a:r>
              <a:rPr lang="ko-KR" altLang="en-US" sz="1200" dirty="0" err="1">
                <a:latin typeface="+mn-ea"/>
              </a:rPr>
              <a:t>유사도뿐만</a:t>
            </a:r>
            <a:r>
              <a:rPr lang="ko-KR" altLang="en-US" sz="1200" dirty="0">
                <a:latin typeface="+mn-ea"/>
              </a:rPr>
              <a:t> 아니라 특정 구간 유사도 정보를 함께 제시함으로써 각 유사 음원에 대한 세부적인 파악이 가능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61FC2-B447-374A-9EB4-1EDE677DC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861" y="2337846"/>
            <a:ext cx="5374626" cy="41605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DB58A-A324-E745-BED1-D774A13C7A9B}"/>
              </a:ext>
            </a:extLst>
          </p:cNvPr>
          <p:cNvSpPr txBox="1"/>
          <p:nvPr/>
        </p:nvSpPr>
        <p:spPr>
          <a:xfrm>
            <a:off x="4461934" y="2020293"/>
            <a:ext cx="3241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&lt;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“</a:t>
            </a:r>
            <a:r>
              <a:rPr lang="ko-KR" altLang="en-US" sz="1400" b="1" dirty="0" err="1">
                <a:latin typeface="+mn-ea"/>
              </a:rPr>
              <a:t>에스파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–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Next Level”</a:t>
            </a:r>
            <a:r>
              <a:rPr lang="ko-KR" altLang="en-US" sz="1400" b="1" dirty="0">
                <a:latin typeface="+mn-ea"/>
              </a:rPr>
              <a:t> 입력 결과 </a:t>
            </a:r>
            <a:r>
              <a:rPr lang="en-US" altLang="ko-KR" sz="1400" b="1" dirty="0">
                <a:latin typeface="+mn-ea"/>
              </a:rPr>
              <a:t>&gt;</a:t>
            </a:r>
            <a:endParaRPr lang="en-KR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98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4227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CDC3CBEC-B3ED-B84F-BF72-675301C4A5E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4713667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음원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65879-5EB3-394E-B283-C3018F3C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46" y="1371886"/>
            <a:ext cx="5860756" cy="422034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ABFF5C7-874D-2F40-B8D6-0A6FA72396CC}"/>
              </a:ext>
            </a:extLst>
          </p:cNvPr>
          <p:cNvSpPr/>
          <p:nvPr/>
        </p:nvSpPr>
        <p:spPr>
          <a:xfrm rot="20958054">
            <a:off x="4338535" y="2889336"/>
            <a:ext cx="3326860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/>
              <a:t>작성 중</a:t>
            </a:r>
            <a:endParaRPr lang="en-KR" sz="3600" dirty="0"/>
          </a:p>
        </p:txBody>
      </p:sp>
    </p:spTree>
    <p:extLst>
      <p:ext uri="{BB962C8B-B14F-4D97-AF65-F5344CB8AC3E}">
        <p14:creationId xmlns:p14="http://schemas.microsoft.com/office/powerpoint/2010/main" val="18110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783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794E7AE3-3310-DD48-A417-D7D343D30D2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D58E801-DF79-CC4F-B238-15278516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1" y="1809460"/>
            <a:ext cx="4013200" cy="45085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66B79F8-2996-A145-A9D2-71DCFB8729CB}"/>
              </a:ext>
            </a:extLst>
          </p:cNvPr>
          <p:cNvSpPr/>
          <p:nvPr/>
        </p:nvSpPr>
        <p:spPr>
          <a:xfrm>
            <a:off x="489450" y="3617888"/>
            <a:ext cx="4354243" cy="31482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3E48E9A-D12F-684F-AA1B-3393AC1D85DE}"/>
              </a:ext>
            </a:extLst>
          </p:cNvPr>
          <p:cNvSpPr/>
          <p:nvPr/>
        </p:nvSpPr>
        <p:spPr>
          <a:xfrm>
            <a:off x="489450" y="400206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EFFD4D0-BDA1-884F-B1DB-57BB6C94E2F7}"/>
              </a:ext>
            </a:extLst>
          </p:cNvPr>
          <p:cNvSpPr/>
          <p:nvPr/>
        </p:nvSpPr>
        <p:spPr>
          <a:xfrm>
            <a:off x="489450" y="4721257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29A5153-8F0F-A548-AC09-13408C5AB528}"/>
              </a:ext>
            </a:extLst>
          </p:cNvPr>
          <p:cNvSpPr/>
          <p:nvPr/>
        </p:nvSpPr>
        <p:spPr>
          <a:xfrm>
            <a:off x="489450" y="5454932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D97D1-7BFA-2849-9163-563A6E681111}"/>
              </a:ext>
            </a:extLst>
          </p:cNvPr>
          <p:cNvSpPr txBox="1"/>
          <p:nvPr/>
        </p:nvSpPr>
        <p:spPr>
          <a:xfrm>
            <a:off x="5255685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(1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B427D-CA32-C849-ACC4-A84CD2046D8B}"/>
              </a:ext>
            </a:extLst>
          </p:cNvPr>
          <p:cNvSpPr txBox="1"/>
          <p:nvPr/>
        </p:nvSpPr>
        <p:spPr>
          <a:xfrm>
            <a:off x="5477903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Tempo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(1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리듬감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곡의 빠르기로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음원의 리듬감을 구성하는 지표로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 </a:t>
            </a:r>
            <a:r>
              <a:rPr lang="ko-KR" altLang="en-US" sz="1200" b="1" dirty="0">
                <a:latin typeface="+mn-ea"/>
              </a:rPr>
              <a:t>기반 특성 추출</a:t>
            </a:r>
            <a:r>
              <a:rPr lang="en-US" altLang="ko-KR" sz="1200" b="1" dirty="0">
                <a:latin typeface="+mn-ea"/>
              </a:rPr>
              <a:t>(72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멜로디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ko-KR" altLang="en-US" sz="1200" b="1" dirty="0">
                <a:latin typeface="+mn-ea"/>
              </a:rPr>
              <a:t> 화음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</a:t>
            </a:r>
            <a:r>
              <a:rPr lang="ko-KR" altLang="en-US" sz="1200" dirty="0">
                <a:latin typeface="+mn-ea"/>
              </a:rPr>
              <a:t>음계로 음악의 화성적 특징을 나타내는 지표로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 반음들의 에너지 정보를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벡터값으로</a:t>
            </a:r>
            <a:r>
              <a:rPr lang="ko-KR" altLang="en-US" sz="1200" dirty="0">
                <a:latin typeface="+mn-ea"/>
              </a:rPr>
              <a:t>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STFT, CQT, CENS</a:t>
            </a:r>
            <a:r>
              <a:rPr lang="ko-KR" altLang="en-US" sz="1200" dirty="0">
                <a:latin typeface="+mn-ea"/>
              </a:rPr>
              <a:t> 각각의 평균과 분산을 특성으로 추출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24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CE6436D-9DC3-AE42-AB0B-26F2FA236F1D}"/>
              </a:ext>
            </a:extLst>
          </p:cNvPr>
          <p:cNvSpPr/>
          <p:nvPr/>
        </p:nvSpPr>
        <p:spPr>
          <a:xfrm>
            <a:off x="5068115" y="3637344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5A866C5F-17F2-8048-97B5-F265A9749DED}"/>
              </a:ext>
            </a:extLst>
          </p:cNvPr>
          <p:cNvSpPr/>
          <p:nvPr/>
        </p:nvSpPr>
        <p:spPr>
          <a:xfrm>
            <a:off x="5068115" y="4215758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BAA4C50-056F-DE4C-8EB1-5BBCBC39DCE2}"/>
              </a:ext>
            </a:extLst>
          </p:cNvPr>
          <p:cNvSpPr/>
          <p:nvPr/>
        </p:nvSpPr>
        <p:spPr>
          <a:xfrm>
            <a:off x="5068115" y="4922240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6159B4F2-3F7B-114E-B66F-3C4EDA0CE7EF}"/>
              </a:ext>
            </a:extLst>
          </p:cNvPr>
          <p:cNvSpPr/>
          <p:nvPr/>
        </p:nvSpPr>
        <p:spPr>
          <a:xfrm>
            <a:off x="5068115" y="562872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CFC6559C-39D8-E943-9557-BC7B60855ABA}"/>
              </a:ext>
            </a:extLst>
          </p:cNvPr>
          <p:cNvSpPr/>
          <p:nvPr/>
        </p:nvSpPr>
        <p:spPr>
          <a:xfrm rot="5400000">
            <a:off x="8072398" y="4142823"/>
            <a:ext cx="2452783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E15AC1-715C-9E4C-A99B-BD5F17FC60FA}"/>
              </a:ext>
            </a:extLst>
          </p:cNvPr>
          <p:cNvSpPr/>
          <p:nvPr/>
        </p:nvSpPr>
        <p:spPr>
          <a:xfrm>
            <a:off x="9501197" y="3943856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E0001-8C5A-F442-98E3-C8871DF241A6}"/>
              </a:ext>
            </a:extLst>
          </p:cNvPr>
          <p:cNvSpPr txBox="1"/>
          <p:nvPr/>
        </p:nvSpPr>
        <p:spPr>
          <a:xfrm>
            <a:off x="9561822" y="4451104"/>
            <a:ext cx="1489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73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8BCD03-EC0D-9E47-A15C-59404C9901F0}"/>
              </a:ext>
            </a:extLst>
          </p:cNvPr>
          <p:cNvGrpSpPr/>
          <p:nvPr/>
        </p:nvGrpSpPr>
        <p:grpSpPr>
          <a:xfrm>
            <a:off x="5589198" y="3585475"/>
            <a:ext cx="3168000" cy="396000"/>
            <a:chOff x="5589198" y="3585475"/>
            <a:chExt cx="3168000" cy="3960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3797741-DE7A-4F46-9AE4-20DDE2E6E1DC}"/>
                </a:ext>
              </a:extLst>
            </p:cNvPr>
            <p:cNvSpPr/>
            <p:nvPr/>
          </p:nvSpPr>
          <p:spPr>
            <a:xfrm>
              <a:off x="5589198" y="3585475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901A01-9591-404A-B452-350EAC25290D}"/>
                </a:ext>
              </a:extLst>
            </p:cNvPr>
            <p:cNvSpPr txBox="1"/>
            <p:nvPr/>
          </p:nvSpPr>
          <p:spPr>
            <a:xfrm>
              <a:off x="6220854" y="3598809"/>
              <a:ext cx="1904689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Tempo(1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787FF1-D3D8-7D45-B2E5-E8FEB008400A}"/>
              </a:ext>
            </a:extLst>
          </p:cNvPr>
          <p:cNvGrpSpPr/>
          <p:nvPr/>
        </p:nvGrpSpPr>
        <p:grpSpPr>
          <a:xfrm>
            <a:off x="5589196" y="4171445"/>
            <a:ext cx="3168000" cy="396000"/>
            <a:chOff x="5589196" y="4171445"/>
            <a:chExt cx="3168000" cy="396000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DBA3FBAA-35F3-A64B-9F10-A844E41A94CC}"/>
                </a:ext>
              </a:extLst>
            </p:cNvPr>
            <p:cNvSpPr/>
            <p:nvPr/>
          </p:nvSpPr>
          <p:spPr>
            <a:xfrm>
              <a:off x="5589196" y="4171445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16C2347-6D30-3D48-8314-C346D53DF13B}"/>
                </a:ext>
              </a:extLst>
            </p:cNvPr>
            <p:cNvSpPr txBox="1"/>
            <p:nvPr/>
          </p:nvSpPr>
          <p:spPr>
            <a:xfrm>
              <a:off x="5727127" y="4184779"/>
              <a:ext cx="2892138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Chroma_STFT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068C58-868E-2E43-9D31-E9261DBF6421}"/>
              </a:ext>
            </a:extLst>
          </p:cNvPr>
          <p:cNvGrpSpPr/>
          <p:nvPr/>
        </p:nvGrpSpPr>
        <p:grpSpPr>
          <a:xfrm>
            <a:off x="5589198" y="4874949"/>
            <a:ext cx="3168000" cy="396000"/>
            <a:chOff x="5589198" y="4874949"/>
            <a:chExt cx="3168000" cy="396000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9CCF3E3-6599-5544-A003-4051CA9AF7B6}"/>
                </a:ext>
              </a:extLst>
            </p:cNvPr>
            <p:cNvSpPr/>
            <p:nvPr/>
          </p:nvSpPr>
          <p:spPr>
            <a:xfrm>
              <a:off x="5589198" y="487494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235D207-B251-3B47-BEFE-8E4625376444}"/>
                </a:ext>
              </a:extLst>
            </p:cNvPr>
            <p:cNvSpPr txBox="1"/>
            <p:nvPr/>
          </p:nvSpPr>
          <p:spPr>
            <a:xfrm>
              <a:off x="5788845" y="4888283"/>
              <a:ext cx="2768707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Chroma_CQT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039B20-849B-B04C-B8FA-D4B1D56C440D}"/>
              </a:ext>
            </a:extLst>
          </p:cNvPr>
          <p:cNvGrpSpPr/>
          <p:nvPr/>
        </p:nvGrpSpPr>
        <p:grpSpPr>
          <a:xfrm>
            <a:off x="5589198" y="5583889"/>
            <a:ext cx="3168000" cy="396000"/>
            <a:chOff x="5589198" y="5583889"/>
            <a:chExt cx="3168000" cy="396000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54FF7706-B36C-6746-89A0-E65B7D2FDFD4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2D9EDF-A58B-1744-8DDC-6A3074C451CD}"/>
                </a:ext>
              </a:extLst>
            </p:cNvPr>
            <p:cNvSpPr txBox="1"/>
            <p:nvPr/>
          </p:nvSpPr>
          <p:spPr>
            <a:xfrm>
              <a:off x="5731938" y="5597223"/>
              <a:ext cx="2882520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Chroma_CENS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2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1418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512849D2-FEAB-A241-A8AD-E767D743FF24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B96B59-2859-A04C-B92A-8B0A6329513F}"/>
              </a:ext>
            </a:extLst>
          </p:cNvPr>
          <p:cNvSpPr txBox="1"/>
          <p:nvPr/>
        </p:nvSpPr>
        <p:spPr>
          <a:xfrm>
            <a:off x="505951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(2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C32B7B-8426-3646-ADD1-666D9682A592}"/>
              </a:ext>
            </a:extLst>
          </p:cNvPr>
          <p:cNvSpPr txBox="1"/>
          <p:nvPr/>
        </p:nvSpPr>
        <p:spPr>
          <a:xfrm>
            <a:off x="728169" y="1801311"/>
            <a:ext cx="99588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MFCC(Mel-Frequency Cepstral Coefficient)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(26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소리의 고유한 특징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음성데이터를 특정시간 단위로 쪼갠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사람의 달팽이관 특성을 고려한 </a:t>
            </a:r>
            <a:r>
              <a:rPr lang="en-US" altLang="ko-KR" sz="1200" dirty="0">
                <a:latin typeface="+mn-ea"/>
              </a:rPr>
              <a:t>Mel-scale</a:t>
            </a:r>
            <a:r>
              <a:rPr lang="ko-KR" altLang="en-US" sz="1200" dirty="0">
                <a:latin typeface="+mn-ea"/>
              </a:rPr>
              <a:t>을 적용해 값을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음원에 대해 </a:t>
            </a:r>
            <a:r>
              <a:rPr lang="en-US" altLang="ko-KR" sz="1200" dirty="0">
                <a:latin typeface="+mn-ea"/>
              </a:rPr>
              <a:t>MFCC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차원으로 추출한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각각의 평균과 분산을 계산해 특성으로 활용</a:t>
            </a:r>
            <a:r>
              <a:rPr lang="en-US" altLang="ko-KR" sz="1200" dirty="0">
                <a:latin typeface="+mn-ea"/>
              </a:rPr>
              <a:t>(13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26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※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 설정 근거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선행 연구 중 ‘음악 </a:t>
            </a:r>
            <a:r>
              <a:rPr lang="ko-KR" altLang="en-US" sz="1200" dirty="0" err="1">
                <a:latin typeface="+mn-ea"/>
              </a:rPr>
              <a:t>특징점간의</a:t>
            </a:r>
            <a:r>
              <a:rPr lang="ko-KR" altLang="en-US" sz="1200" dirty="0">
                <a:latin typeface="+mn-ea"/>
              </a:rPr>
              <a:t> 유사도 측정을 이용한 </a:t>
            </a:r>
            <a:r>
              <a:rPr lang="ko-KR" altLang="en-US" sz="1200" dirty="0" err="1">
                <a:latin typeface="+mn-ea"/>
              </a:rPr>
              <a:t>동일음원</a:t>
            </a:r>
            <a:r>
              <a:rPr lang="ko-KR" altLang="en-US" sz="1200" dirty="0">
                <a:latin typeface="+mn-ea"/>
              </a:rPr>
              <a:t> 인식 방법’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성보경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정명범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고일주</a:t>
            </a:r>
            <a:r>
              <a:rPr lang="en-US" altLang="ko-KR" sz="1200" dirty="0">
                <a:latin typeface="+mn-ea"/>
              </a:rPr>
              <a:t>, 2008)</a:t>
            </a:r>
            <a:r>
              <a:rPr lang="ko-KR" altLang="en-US" sz="1200" dirty="0">
                <a:latin typeface="+mn-ea"/>
              </a:rPr>
              <a:t>을 토대로 결정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A64135BA-5B9D-B74D-8BA7-DCE3792CD361}"/>
              </a:ext>
            </a:extLst>
          </p:cNvPr>
          <p:cNvSpPr/>
          <p:nvPr/>
        </p:nvSpPr>
        <p:spPr>
          <a:xfrm>
            <a:off x="5068115" y="524796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804053B9-2B74-814B-ADDB-467AFFA469D4}"/>
              </a:ext>
            </a:extLst>
          </p:cNvPr>
          <p:cNvSpPr/>
          <p:nvPr/>
        </p:nvSpPr>
        <p:spPr>
          <a:xfrm rot="5400000">
            <a:off x="8212915" y="3892854"/>
            <a:ext cx="2171745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6CAE96-6BD3-2640-A2B9-B96B063C0A8A}"/>
              </a:ext>
            </a:extLst>
          </p:cNvPr>
          <p:cNvSpPr/>
          <p:nvPr/>
        </p:nvSpPr>
        <p:spPr>
          <a:xfrm>
            <a:off x="9475829" y="3718739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5F47E0-11C9-174C-BDC0-B29558B99162}"/>
              </a:ext>
            </a:extLst>
          </p:cNvPr>
          <p:cNvSpPr txBox="1"/>
          <p:nvPr/>
        </p:nvSpPr>
        <p:spPr>
          <a:xfrm>
            <a:off x="9530042" y="4225987"/>
            <a:ext cx="150233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99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BD202D-5C7F-FE40-8558-B1FF9308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1" y="3237234"/>
            <a:ext cx="4089400" cy="27051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4E8A489-1135-DF43-A888-34891D38CC6A}"/>
              </a:ext>
            </a:extLst>
          </p:cNvPr>
          <p:cNvSpPr/>
          <p:nvPr/>
        </p:nvSpPr>
        <p:spPr>
          <a:xfrm>
            <a:off x="499989" y="505593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C0C44A4-950A-8848-B5CE-0AD58C3E460E}"/>
              </a:ext>
            </a:extLst>
          </p:cNvPr>
          <p:cNvSpPr/>
          <p:nvPr/>
        </p:nvSpPr>
        <p:spPr>
          <a:xfrm>
            <a:off x="5589198" y="3469315"/>
            <a:ext cx="3168000" cy="1586620"/>
          </a:xfrm>
          <a:prstGeom prst="roundRect">
            <a:avLst>
              <a:gd name="adj" fmla="val 5632"/>
            </a:avLst>
          </a:prstGeom>
          <a:solidFill>
            <a:srgbClr val="687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06A62A-EEDE-2D41-B712-B02FAFE7A266}"/>
              </a:ext>
            </a:extLst>
          </p:cNvPr>
          <p:cNvSpPr txBox="1"/>
          <p:nvPr/>
        </p:nvSpPr>
        <p:spPr>
          <a:xfrm>
            <a:off x="6049213" y="4128833"/>
            <a:ext cx="2247967" cy="369332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기존 특성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(73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추출</a:t>
            </a:r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BF6DE4-CE7F-FC4C-8908-668FC168685F}"/>
              </a:ext>
            </a:extLst>
          </p:cNvPr>
          <p:cNvGrpSpPr/>
          <p:nvPr/>
        </p:nvGrpSpPr>
        <p:grpSpPr>
          <a:xfrm>
            <a:off x="5589198" y="5203127"/>
            <a:ext cx="3168000" cy="396000"/>
            <a:chOff x="5589198" y="5583889"/>
            <a:chExt cx="3168000" cy="396000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635D76F-CBB2-324A-919C-473349862C4D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CF0BCF1-549D-0945-BA4A-90C738267ECB}"/>
                </a:ext>
              </a:extLst>
            </p:cNvPr>
            <p:cNvSpPr txBox="1"/>
            <p:nvPr/>
          </p:nvSpPr>
          <p:spPr>
            <a:xfrm>
              <a:off x="6171160" y="5597223"/>
              <a:ext cx="2004075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MFCC(26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4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5022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D477A0E3-B816-464C-AC59-6ACD006BCAAA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1C2A29-7436-5C43-A2C4-3747F2F03CF9}"/>
              </a:ext>
            </a:extLst>
          </p:cNvPr>
          <p:cNvSpPr txBox="1"/>
          <p:nvPr/>
        </p:nvSpPr>
        <p:spPr>
          <a:xfrm>
            <a:off x="505951" y="1379899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오디오 특성 추출 관련 개념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0A5FBF-5D50-7042-9F73-824AEEB1B9DB}"/>
              </a:ext>
            </a:extLst>
          </p:cNvPr>
          <p:cNvSpPr txBox="1"/>
          <p:nvPr/>
        </p:nvSpPr>
        <p:spPr>
          <a:xfrm>
            <a:off x="996729" y="1801311"/>
            <a:ext cx="41616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 </a:t>
            </a:r>
            <a:r>
              <a:rPr lang="ko-KR" altLang="en-US" sz="1200" dirty="0">
                <a:latin typeface="+mn-ea"/>
              </a:rPr>
              <a:t>음계 </a:t>
            </a:r>
            <a:r>
              <a:rPr lang="en-US" altLang="ko-KR" sz="1200" dirty="0">
                <a:latin typeface="+mn-ea"/>
              </a:rPr>
              <a:t>: {C, C♯, D, D♯, E , F, F♯, G, G♯, A, A♯, B}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00603A2-50D1-F44A-9A61-DF3DA4DF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3" y="2371625"/>
            <a:ext cx="3844371" cy="37055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B6DD22-98D8-2C41-9EF3-AE9B71FAB011}"/>
              </a:ext>
            </a:extLst>
          </p:cNvPr>
          <p:cNvSpPr txBox="1"/>
          <p:nvPr/>
        </p:nvSpPr>
        <p:spPr>
          <a:xfrm>
            <a:off x="6379935" y="1801311"/>
            <a:ext cx="49752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STFT(Short Time Fourier Transform)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시간에 대한 구간을 나눈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나누어진 여러 구간의 데이터를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각각 </a:t>
            </a:r>
            <a:r>
              <a:rPr lang="ko-KR" altLang="en-US" sz="1200" dirty="0" err="1">
                <a:latin typeface="+mn-ea"/>
              </a:rPr>
              <a:t>푸리에</a:t>
            </a:r>
            <a:r>
              <a:rPr lang="ko-KR" altLang="en-US" sz="1200" dirty="0">
                <a:latin typeface="+mn-ea"/>
              </a:rPr>
              <a:t> 변환한 것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13077A-BC39-3347-9AAA-96BEB0E37BB7}"/>
              </a:ext>
            </a:extLst>
          </p:cNvPr>
          <p:cNvSpPr txBox="1"/>
          <p:nvPr/>
        </p:nvSpPr>
        <p:spPr>
          <a:xfrm>
            <a:off x="1414108" y="6094586"/>
            <a:ext cx="3070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4"/>
              </a:rPr>
              <a:t>https://en.wikipedia.org/wiki/Chroma_feature</a:t>
            </a:r>
            <a:endParaRPr lang="en-KR" sz="1000" dirty="0">
              <a:latin typeface="+mn-ea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95A0D37-24E8-CE47-9B8F-CA0307FCA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07" y="2590035"/>
            <a:ext cx="3818355" cy="20627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D773980-4529-0940-92FE-78FDD8032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617" y="2559731"/>
            <a:ext cx="2926779" cy="14588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20FA391-EA26-1E47-A4D6-2CE783EE5E94}"/>
              </a:ext>
            </a:extLst>
          </p:cNvPr>
          <p:cNvSpPr txBox="1"/>
          <p:nvPr/>
        </p:nvSpPr>
        <p:spPr>
          <a:xfrm>
            <a:off x="6950239" y="4530732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7"/>
              </a:rPr>
              <a:t>https://en.wikipedia.org/wiki/Fourier_transform</a:t>
            </a:r>
            <a:endParaRPr lang="en-US" sz="10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854FB1-EB08-EF4E-809A-10375F1B5672}"/>
              </a:ext>
            </a:extLst>
          </p:cNvPr>
          <p:cNvSpPr txBox="1"/>
          <p:nvPr/>
        </p:nvSpPr>
        <p:spPr>
          <a:xfrm>
            <a:off x="6950239" y="4725769"/>
            <a:ext cx="2183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8"/>
              </a:rPr>
              <a:t>https://judy-son.tistory.com/6</a:t>
            </a:r>
            <a:endParaRPr lang="en-US" sz="1000" dirty="0">
              <a:latin typeface="+mn-ea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D6E1E60-3CFD-CC4B-B9C9-9FE68F9C9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8834" y="4956979"/>
            <a:ext cx="3818355" cy="1366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829055-712F-114E-9471-F9D61808DA94}"/>
              </a:ext>
            </a:extLst>
          </p:cNvPr>
          <p:cNvSpPr txBox="1"/>
          <p:nvPr/>
        </p:nvSpPr>
        <p:spPr>
          <a:xfrm>
            <a:off x="6950239" y="6322948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10"/>
              </a:rPr>
              <a:t>https://xangmin.tistory.com/61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4678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8625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5FCEBFFB-968E-6441-9BBF-CDC3F4D73066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AF8E97-AFA0-2F44-9416-68FE3405ADED}"/>
              </a:ext>
            </a:extLst>
          </p:cNvPr>
          <p:cNvSpPr txBox="1"/>
          <p:nvPr/>
        </p:nvSpPr>
        <p:spPr>
          <a:xfrm>
            <a:off x="505951" y="1379899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동일한 음원에 대한 </a:t>
            </a:r>
            <a:r>
              <a:rPr lang="en-US" altLang="ko-KR" b="1" dirty="0" err="1"/>
              <a:t>Chroma_STFT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Chroma_CQT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Chroma_CENS</a:t>
            </a:r>
            <a:r>
              <a:rPr lang="en-US" altLang="ko-KR" b="1" dirty="0"/>
              <a:t> </a:t>
            </a:r>
            <a:r>
              <a:rPr lang="ko-KR" altLang="en-US" b="1" dirty="0"/>
              <a:t>시각화 비교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D8253-5076-5D47-A312-1B73014D8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3" y="1849286"/>
            <a:ext cx="5040000" cy="2256936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2ACE8-EBCA-F542-AAB5-690FE172B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17" y="4169038"/>
            <a:ext cx="5040000" cy="225965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2C86F-A720-654E-B842-190EAB596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79" y="1853718"/>
            <a:ext cx="5040000" cy="224218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0841075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1609</Words>
  <Application>Microsoft Macintosh PowerPoint</Application>
  <PresentationFormat>Widescreen</PresentationFormat>
  <Paragraphs>319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BM JUA OTF</vt:lpstr>
      <vt:lpstr>맑은 고딕</vt:lpstr>
      <vt:lpstr>Arial</vt:lpstr>
      <vt:lpstr>Wingdings</vt:lpstr>
      <vt:lpstr>40_Office 테마</vt:lpstr>
      <vt:lpstr>PowerPoint Presentation</vt:lpstr>
      <vt:lpstr>목차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Yoo Hyun jun</cp:lastModifiedBy>
  <cp:revision>83</cp:revision>
  <dcterms:created xsi:type="dcterms:W3CDTF">2021-09-07T03:55:37Z</dcterms:created>
  <dcterms:modified xsi:type="dcterms:W3CDTF">2022-01-27T04:25:39Z</dcterms:modified>
</cp:coreProperties>
</file>